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F55545D-3558-46E9-9BDB-956CB6336A00}">
  <a:tblStyle styleId="{9F55545D-3558-46E9-9BDB-956CB6336A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54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97778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ight-gradient"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 sz="30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 sz="1300">
                <a:solidFill>
                  <a:schemeClr val="dk1"/>
                </a:solidFill>
              </a:rPr>
              <a:t>‹#›</a:t>
            </a:fld>
            <a:endParaRPr sz="1300">
              <a:solidFill>
                <a:schemeClr val="dk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SIEĆ DYREKTORSKA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subTitle" idx="1"/>
          </p:nvPr>
        </p:nvSpPr>
        <p:spPr>
          <a:xfrm>
            <a:off x="76125" y="-43500"/>
            <a:ext cx="9288900" cy="4675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>
                <a:solidFill>
                  <a:srgbClr val="4A86E8"/>
                </a:solidFill>
              </a:rPr>
              <a:t>Wspomaganie Szkół i Przedszkoli przez Poradnię Psychologiczno – Pedagogiczną nr 2 </a:t>
            </a:r>
            <a:endParaRPr sz="1400" b="1">
              <a:solidFill>
                <a:srgbClr val="4A86E8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4A86E8"/>
                </a:solidFill>
              </a:rPr>
              <a:t>w Krakowie</a:t>
            </a:r>
            <a:endParaRPr sz="1400" b="1">
              <a:solidFill>
                <a:srgbClr val="4A86E8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4A86E8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Shape 36"/>
          <p:cNvSpPr txBox="1"/>
          <p:nvPr/>
        </p:nvSpPr>
        <p:spPr>
          <a:xfrm>
            <a:off x="228350" y="2925150"/>
            <a:ext cx="8307600" cy="204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100" b="1">
                <a:solidFill>
                  <a:schemeClr val="dk1"/>
                </a:solidFill>
              </a:rPr>
              <a:t> </a:t>
            </a:r>
            <a:r>
              <a:rPr lang="pl" sz="1800" b="1" i="1">
                <a:solidFill>
                  <a:srgbClr val="3C78D8"/>
                </a:solidFill>
              </a:rPr>
              <a:t>Koordynator Jolanta Czuchnowska</a:t>
            </a:r>
            <a:endParaRPr sz="1800" b="1" i="1">
              <a:solidFill>
                <a:srgbClr val="3C78D8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1" i="1">
              <a:solidFill>
                <a:srgbClr val="3C78D8"/>
              </a:solidFill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b="1" i="1">
                <a:solidFill>
                  <a:srgbClr val="3C78D8"/>
                </a:solidFill>
              </a:rPr>
              <a:t>maj-grudzień 2017 r.</a:t>
            </a:r>
            <a:endParaRPr sz="1800" b="1" i="1">
              <a:solidFill>
                <a:srgbClr val="3C78D8"/>
              </a:solidFill>
            </a:endParaRPr>
          </a:p>
        </p:txBody>
      </p:sp>
      <p:pic>
        <p:nvPicPr>
          <p:cNvPr id="37" name="Shape 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0725" y="688775"/>
            <a:ext cx="1124694" cy="115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6419" y="3048350"/>
            <a:ext cx="2720026" cy="19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351C75"/>
                </a:solidFill>
              </a:rPr>
              <a:t>I. Organizacja szkolenia:</a:t>
            </a:r>
            <a:endParaRPr sz="1400" b="1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351C75"/>
                </a:solidFill>
              </a:rPr>
              <a:t>1.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Tematyka szkolenia dostosowana do zgłoszonych potrzeb (5,0).</a:t>
            </a:r>
            <a:endParaRPr sz="1400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351C75"/>
                </a:solidFill>
              </a:rPr>
              <a:t>2.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Dostosowanie czasu trwania zajęć do potrzeb uczestników (4,93).</a:t>
            </a:r>
            <a:endParaRPr sz="1400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351C75"/>
                </a:solidFill>
              </a:rPr>
              <a:t>3.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Przygotowanie materiałów dla uczestników (5,0).</a:t>
            </a:r>
            <a:endParaRPr sz="1400">
              <a:solidFill>
                <a:srgbClr val="351C75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8349" y="2514350"/>
            <a:ext cx="4422350" cy="22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/>
              <a:t>II. Ocena pracy trenera:</a:t>
            </a:r>
            <a:endParaRPr sz="1400" b="1"/>
          </a:p>
          <a:p>
            <a:pPr marL="457200" lvl="0" indent="-228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351C75"/>
                </a:solidFill>
              </a:rPr>
              <a:t>1.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Przygotowanie merytoryczne(5.0).</a:t>
            </a:r>
            <a:endParaRPr sz="1400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351C75"/>
                </a:solidFill>
              </a:rPr>
              <a:t>2.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Realizacja celów szkolenia (5,0).</a:t>
            </a:r>
            <a:endParaRPr sz="1400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351C75"/>
                </a:solidFill>
              </a:rPr>
              <a:t>3.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Sposób prowadzenia zajęć (5,0).</a:t>
            </a:r>
            <a:endParaRPr sz="1400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351C75"/>
                </a:solidFill>
              </a:rPr>
              <a:t>4.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Odpowiadanie na potrzeby zgłaszane przez uczestników zgodne z tematyką szkolenia (5,0).</a:t>
            </a:r>
            <a:endParaRPr sz="1400">
              <a:solidFill>
                <a:srgbClr val="351C75"/>
              </a:solidFill>
            </a:endParaRP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351C75"/>
                </a:solidFill>
              </a:rPr>
              <a:t>5.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351C75"/>
                </a:solidFill>
              </a:rPr>
              <a:t>Merytoryczne opracowanie materiałów (4,93).</a:t>
            </a:r>
            <a:endParaRPr sz="1400">
              <a:solidFill>
                <a:srgbClr val="351C75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2293" y="2990375"/>
            <a:ext cx="5266282" cy="215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sz="2400"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0B5394"/>
                </a:solidFill>
              </a:rPr>
              <a:t>III. Co było najmocniejszą stroną szkolenia?</a:t>
            </a:r>
            <a:endParaRPr sz="1400" b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rgbClr val="4A86E8"/>
                </a:solidFill>
              </a:rPr>
              <a:t>Wypowiedzi uczestników szkolenia: fachowość eksperta/kompetencje i wiedza (7); komunikatywność/udzielanie odpowiedzi na pytania uczestników (4); merytoryczne przygotowanie o szkolenia (1), bardzo dobre materiały szkoleniowe (3); rzeczowość szkolenia (1); adekwatność tematyki do aktualnych potrzeb szkół (1);</a:t>
            </a:r>
            <a:endParaRPr sz="1800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B5394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0B5394"/>
                </a:solidFill>
              </a:rPr>
              <a:t>IV. Co było najsłabszą stroną szkolenia?</a:t>
            </a:r>
            <a:endParaRPr sz="1400" b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B5394"/>
              </a:solidFill>
            </a:endParaRPr>
          </a:p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0B5394"/>
                </a:solidFill>
              </a:rPr>
              <a:t>brak</a:t>
            </a:r>
            <a:endParaRPr sz="1400">
              <a:solidFill>
                <a:srgbClr val="0B5394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Szanowni Państwo Dyrektorzy Szkół i Przedszkoli,</a:t>
            </a:r>
            <a:endParaRPr sz="30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FF"/>
                </a:solidFill>
              </a:rPr>
              <a:t>bardzo dziękuję za dotychczasową współpracę 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0000FF"/>
                </a:solidFill>
              </a:rPr>
              <a:t>w sieci dyrektorskiej. </a:t>
            </a: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9900FF"/>
                </a:solidFill>
              </a:rPr>
              <a:t>Zapraszam do uzupełniania dokumentów umieszczonych w </a:t>
            </a:r>
            <a:r>
              <a:rPr lang="pl" i="1">
                <a:solidFill>
                  <a:srgbClr val="9900FF"/>
                </a:solidFill>
              </a:rPr>
              <a:t>chmurze</a:t>
            </a:r>
            <a:r>
              <a:rPr lang="pl">
                <a:solidFill>
                  <a:srgbClr val="9900FF"/>
                </a:solidFill>
              </a:rPr>
              <a:t> Google</a:t>
            </a:r>
            <a:endParaRPr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Jolanta Czuchnowska,</a:t>
            </a:r>
            <a:endParaRPr sz="18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koordynator sieci dyrektorskiej</a:t>
            </a:r>
            <a:endParaRPr sz="18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457200" y="206600"/>
            <a:ext cx="8229600" cy="8568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 b="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Szanowni Państwo Dyrektorzy Szkół i Przedszkoli,</a:t>
            </a:r>
            <a:endParaRPr sz="3000" b="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witam serdecznie </a:t>
            </a:r>
            <a:endParaRPr b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b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nowym roku szkolnym 2017/2018</a:t>
            </a:r>
            <a:endParaRPr b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Zapraszam do współpracy,</a:t>
            </a:r>
            <a:endParaRPr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Jolanta Czuchnowska</a:t>
            </a:r>
            <a:endParaRPr sz="24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326575" y="183475"/>
            <a:ext cx="8427600" cy="39804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30 sierpnia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Zapoznanie ze zmianami w prawie oświatowym. Wolontariat.</a:t>
            </a:r>
            <a:endParaRPr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7325" y="338250"/>
            <a:ext cx="4032576" cy="268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360150" y="157575"/>
            <a:ext cx="8576400" cy="4941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3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Ewaluacja szkolenia </a:t>
            </a:r>
            <a:endParaRPr sz="30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Zapoznanie ze zmianami w prawie oświatowym. Wolontariat.</a:t>
            </a:r>
            <a:endParaRPr sz="2400">
              <a:solidFill>
                <a:srgbClr val="1F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 szkolenia 30 sierpnia 2017 r.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Prowadzący szkolenie Iwona Słocka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Liczba uczestników szkolenia: 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 dyrektorów + koordynator sieci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351C75"/>
                </a:solidFill>
              </a:rPr>
              <a:t>I. Organizacja szkolenia:</a:t>
            </a:r>
            <a:endParaRPr sz="1400" b="1">
              <a:solidFill>
                <a:srgbClr val="351C75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351C75"/>
                </a:solidFill>
              </a:rPr>
              <a:t>1.</a:t>
            </a:r>
            <a:r>
              <a:rPr lang="pl" sz="140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Tematyka szkolenia dostosowana do zgłoszonych potrzeb (4,45).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2.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Dostosowanie czasu trwania zajęć do potrzeb uczestników (4,81).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3.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Przygotowanie materiałów dla uczestników (4,45).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351C75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8354" y="2799175"/>
            <a:ext cx="4739375" cy="220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/>
              <a:t>II. Ocena pracy trenera:</a:t>
            </a:r>
            <a:endParaRPr sz="1400" b="1"/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1400">
                <a:solidFill>
                  <a:srgbClr val="9900FF"/>
                </a:solidFill>
              </a:rPr>
              <a:t>1.</a:t>
            </a:r>
            <a:r>
              <a:rPr lang="pl" sz="14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9900FF"/>
                </a:solidFill>
              </a:rPr>
              <a:t>Przygotowanie merytoryczne(4,72).</a:t>
            </a:r>
            <a:endParaRPr sz="1400">
              <a:solidFill>
                <a:srgbClr val="99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9900FF"/>
                </a:solidFill>
              </a:rPr>
              <a:t>2.</a:t>
            </a:r>
            <a:r>
              <a:rPr lang="pl" sz="14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9900FF"/>
                </a:solidFill>
              </a:rPr>
              <a:t>Realizacja celów szkolenia (4,45).</a:t>
            </a:r>
            <a:endParaRPr sz="1400">
              <a:solidFill>
                <a:srgbClr val="99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9900FF"/>
                </a:solidFill>
              </a:rPr>
              <a:t>3.</a:t>
            </a:r>
            <a:r>
              <a:rPr lang="pl" sz="14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9900FF"/>
                </a:solidFill>
              </a:rPr>
              <a:t>Sposób prowadzenia zajęć (4,45).</a:t>
            </a:r>
            <a:endParaRPr sz="1400">
              <a:solidFill>
                <a:srgbClr val="99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9900FF"/>
                </a:solidFill>
              </a:rPr>
              <a:t>4.</a:t>
            </a:r>
            <a:r>
              <a:rPr lang="pl" sz="14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9900FF"/>
                </a:solidFill>
              </a:rPr>
              <a:t>Odpowiadanie na potrzeby zgłaszane przez uczestników zgodne z tematyką szkolenia (4,64).</a:t>
            </a:r>
            <a:endParaRPr sz="1400">
              <a:solidFill>
                <a:srgbClr val="99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9900FF"/>
                </a:solidFill>
              </a:rPr>
              <a:t>5.</a:t>
            </a:r>
            <a:r>
              <a:rPr lang="pl" sz="14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9900FF"/>
                </a:solidFill>
              </a:rPr>
              <a:t>Merytoryczne opracowanie materiałów (4,54).</a:t>
            </a:r>
            <a:endParaRPr sz="1400">
              <a:solidFill>
                <a:srgbClr val="9900FF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351C75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363" y="2973213"/>
            <a:ext cx="425767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sz="2400"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b="1">
                <a:solidFill>
                  <a:srgbClr val="4A86E8"/>
                </a:solidFill>
              </a:rPr>
              <a:t>III. Co było najmocniejszą stroną szkolenia?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i="1">
                <a:solidFill>
                  <a:srgbClr val="4A86E8"/>
                </a:solidFill>
              </a:rPr>
              <a:t>Wypowiedzi uczestników szkolenia: Prowadzący oprócz wiedzy teoretycznej ma dużą wiedzę praktyczną (2), zaangażowanie-pasja (1),</a:t>
            </a: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i="1">
                <a:solidFill>
                  <a:srgbClr val="4A86E8"/>
                </a:solidFill>
              </a:rPr>
              <a:t> </a:t>
            </a: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b="1">
                <a:solidFill>
                  <a:srgbClr val="4A86E8"/>
                </a:solidFill>
              </a:rPr>
              <a:t>IV. Co było najsłabszą stroną szkolenia?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i="1">
                <a:solidFill>
                  <a:srgbClr val="4A86E8"/>
                </a:solidFill>
              </a:rPr>
              <a:t>Trochę niejasności o wpisie do statutów (1), niejasne i nieprecyzyjne informacje -zbyt dużo komentarzy (1)</a:t>
            </a:r>
            <a:endParaRPr sz="1800" i="1">
              <a:solidFill>
                <a:srgbClr val="4A86E8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FF00FF"/>
                </a:solidFill>
              </a:rPr>
              <a:t>31 maja 2017r.</a:t>
            </a:r>
            <a:r>
              <a:rPr lang="pl" sz="2400">
                <a:solidFill>
                  <a:srgbClr val="FF00FF"/>
                </a:solidFill>
              </a:rPr>
              <a:t>  </a:t>
            </a:r>
            <a:r>
              <a:rPr lang="pl" sz="2400"/>
              <a:t>    </a:t>
            </a:r>
            <a:r>
              <a:rPr lang="pl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Spotkanie diagnostyczne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Cel spotkania:</a:t>
            </a:r>
            <a:r>
              <a:rPr lang="pl" b="1" i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Określenie potrzeb i celów rozwojowych uczestników sieci</a:t>
            </a:r>
            <a:endParaRPr b="1" i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Przebieg spotkania:</a:t>
            </a:r>
            <a:endParaRPr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1.Ankieta ewaluacyjna.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2.Diagnoza potrzeb uczestników sieci.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3.Wybranie celu ogólnego, obszaru działań sieci.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4.Ustalenie tematyki szkoleń.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>
                <a:solidFill>
                  <a:srgbClr val="1C458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5.Ustalenie terminów spotkań.</a:t>
            </a: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b="1">
              <a:solidFill>
                <a:srgbClr val="1C458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61550" y="183475"/>
            <a:ext cx="8392800" cy="38403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20 września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Efektywna w współpraca z rodzicami. Kompetencje rodziców 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 szkoły. Budowanie relacji szkoła-rodzic. Techniki mediacyjne</a:t>
            </a:r>
            <a:endParaRPr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3750" y="183475"/>
            <a:ext cx="16764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60150" y="157575"/>
            <a:ext cx="8576400" cy="4941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3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Ewaluacja szkolenia </a:t>
            </a:r>
            <a:endParaRPr sz="30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Efektywna w współpraca z rodzicami. Kompetencje rodziców i szkoły. Budowanie relacji szkoła-rodzic. Techniki mediacyjne</a:t>
            </a:r>
            <a:endParaRPr sz="1800">
              <a:solidFill>
                <a:srgbClr val="1F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 szkolenia 20 września 2017 r.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Prowadzący szkolenie Radosław Świergosz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Liczba uczestników szkolenia: 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 dyrektorów + koordynator sieci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351C75"/>
                </a:solidFill>
              </a:rPr>
              <a:t>I. Organizacja szkolenia:</a:t>
            </a:r>
            <a:endParaRPr sz="1400" b="1">
              <a:solidFill>
                <a:srgbClr val="351C75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1.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Tematyka szkolenia dostosowana do zgłoszonych potrzeb (4,89).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2.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Dostosowanie czasu trwania zajęć do potrzeb uczestników (4,78).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3.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Przygotowanie materiałów dla uczestników (4,61).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351C75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7250" y="2569049"/>
            <a:ext cx="4143375" cy="257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/>
              <a:t>II. Ocena pracy trenera:</a:t>
            </a:r>
            <a:endParaRPr sz="1400" b="1"/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1.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Przygotowanie merytoryczne(5,00).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2.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Realizacja celów szkolenia (4,83).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3.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Sposób prowadzenia zajęć (4,94).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4.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Odpowiadanie na potrzeby zgłaszane przez uczestników zgodne z tematyką szkolenia (4,89).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5.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Merytoryczne opracowanie materiałów (4,89).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9900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873" y="2894073"/>
            <a:ext cx="3743900" cy="224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sz="2400"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4A86E8"/>
                </a:solidFill>
              </a:rPr>
              <a:t>III. Co było najmocniejszą stroną szkolenia?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4A86E8"/>
                </a:solidFill>
              </a:rPr>
              <a:t>Wypowiedzi uczestników szkolenia: kompetencje i osobowość Prowadzącego (4), temat szkolenia(1), wspólne tworzenie wniosków (1), dyskusja (1), odwołanie do praktyki (1), miejsce szkolenia (1), atmosfera (2), dobra zabawa warsztatowa (1)</a:t>
            </a: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4A86E8"/>
                </a:solidFill>
              </a:rPr>
              <a:t>IV. Co było najsłabszą stroną szkolenia?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4A86E8"/>
                </a:solidFill>
              </a:rPr>
              <a:t>Zbyt krótkie szkolenie (1)</a:t>
            </a: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4A86E8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361550" y="183475"/>
            <a:ext cx="8392800" cy="38403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25 października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Dzielenie się dobrymi praktykami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ZAPRASZAM SERDECZNIE!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8253" y="183475"/>
            <a:ext cx="3202150" cy="23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Shape 191"/>
          <p:cNvGraphicFramePr/>
          <p:nvPr/>
        </p:nvGraphicFramePr>
        <p:xfrm>
          <a:off x="478975" y="131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{9F55545D-3558-46E9-9BDB-956CB6336A00}</a:tableStyleId>
              </a:tblPr>
              <a:tblGrid>
                <a:gridCol w="1404075"/>
                <a:gridCol w="1034125"/>
                <a:gridCol w="2401875"/>
                <a:gridCol w="2330500"/>
                <a:gridCol w="1363825"/>
              </a:tblGrid>
              <a:tr h="4421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Data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Godzina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Temat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Prowadzący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Miejsce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523875">
                <a:tc row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3000" b="1">
                          <a:solidFill>
                            <a:srgbClr val="073763"/>
                          </a:solidFill>
                        </a:rPr>
                        <a:t>25 </a:t>
                      </a:r>
                      <a:r>
                        <a:rPr lang="pl" b="1">
                          <a:solidFill>
                            <a:srgbClr val="073763"/>
                          </a:solidFill>
                        </a:rPr>
                        <a:t>października 2017r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(środa)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16.00-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20.00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Jak prowadzić obserwację lekcji? Realizacja wniosków z obserwacji.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Wiesława Maczek-Hurlak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PPP nr 2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w Krakowie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ul.Siewna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23 D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Wolontariat europejski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Renata Rak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0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61550" y="183475"/>
            <a:ext cx="8392800" cy="38403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15 listopada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Dzielenie się dobrymi praktykami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ZAPRASZAM SERDECZNIE!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5575" y="183475"/>
            <a:ext cx="3786575" cy="312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Shape 202"/>
          <p:cNvGraphicFramePr/>
          <p:nvPr/>
        </p:nvGraphicFramePr>
        <p:xfrm>
          <a:off x="222375" y="131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{9F55545D-3558-46E9-9BDB-956CB6336A00}</a:tableStyleId>
              </a:tblPr>
              <a:tblGrid>
                <a:gridCol w="1404075"/>
                <a:gridCol w="1034125"/>
                <a:gridCol w="2401875"/>
                <a:gridCol w="2330500"/>
                <a:gridCol w="1363825"/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Data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Godzina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Temat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Prowadzący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Miejsce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3000" b="1">
                          <a:solidFill>
                            <a:srgbClr val="073763"/>
                          </a:solidFill>
                        </a:rPr>
                        <a:t>15 </a:t>
                      </a:r>
                      <a:r>
                        <a:rPr lang="pl" b="1">
                          <a:solidFill>
                            <a:srgbClr val="073763"/>
                          </a:solidFill>
                        </a:rPr>
                        <a:t>listopada 2017r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(środa)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16.00-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20.00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Organizacja imprez w przedszkolu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Barbara Krawczyk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PPP nr 2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w Krakowie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ul.Siewna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23 D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Kompetencje kluczowe społeczno-obywatelskie. Współpraca między przedszkolami.</a:t>
                      </a:r>
                      <a:endParaRPr sz="1200"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Aneta Stachyra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24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Ewa Gubała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0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361550" y="183475"/>
            <a:ext cx="8392800" cy="38403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6 grudnia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Dzielenie się dobrymi praktykami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Podsumowanie pracy sieci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ZAPRASZAM SERDECZNIE!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25" y="183475"/>
            <a:ext cx="5611949" cy="249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 49" descr="DSCF12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Shape 50"/>
          <p:cNvSpPr txBox="1"/>
          <p:nvPr/>
        </p:nvSpPr>
        <p:spPr>
          <a:xfrm>
            <a:off x="135050" y="236350"/>
            <a:ext cx="6482700" cy="756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i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Zapraszam na spotkanie diagnostyczne </a:t>
            </a:r>
            <a:endParaRPr sz="2400" b="1" i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i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Poradni Psychologiczno - Pedagogicznej  nr 2 </a:t>
            </a:r>
            <a:endParaRPr sz="2400" b="1" i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b="1" i="1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 Krakowie</a:t>
            </a:r>
            <a:endParaRPr sz="2400" b="1" i="1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361550" y="183475"/>
            <a:ext cx="8392800" cy="38403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6 grudnia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spotkanie sieci</a:t>
            </a:r>
            <a:endParaRPr sz="2400" i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0025" y="244900"/>
            <a:ext cx="4214327" cy="3160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74338" y="244900"/>
            <a:ext cx="187642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04413" y="3590913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" name="Shape 221"/>
          <p:cNvGraphicFramePr/>
          <p:nvPr/>
        </p:nvGraphicFramePr>
        <p:xfrm>
          <a:off x="222375" y="131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{9F55545D-3558-46E9-9BDB-956CB6336A00}</a:tableStyleId>
              </a:tblPr>
              <a:tblGrid>
                <a:gridCol w="1404075"/>
                <a:gridCol w="1034125"/>
                <a:gridCol w="2401875"/>
                <a:gridCol w="2330500"/>
                <a:gridCol w="1363825"/>
              </a:tblGrid>
              <a:tr h="0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Data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Godzina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Temat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Prowadzący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Miejsce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371475"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3000" b="1">
                          <a:solidFill>
                            <a:srgbClr val="073763"/>
                          </a:solidFill>
                        </a:rPr>
                        <a:t>6 </a:t>
                      </a:r>
                      <a:r>
                        <a:rPr lang="pl" b="1">
                          <a:solidFill>
                            <a:srgbClr val="073763"/>
                          </a:solidFill>
                        </a:rPr>
                        <a:t>grudnia 2017r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(środa)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16.00-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19.00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800" b="1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Trening Balintowski</a:t>
                      </a:r>
                      <a:endParaRPr sz="1800"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Katarzyna Owsiany; psycholog PPP nr 2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w Krakowie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Zespół Szkół nr 5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ul.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Mackiewicza 15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800" b="1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Arkusz obserwacji zajęć</a:t>
                      </a:r>
                      <a:endParaRPr sz="1800" b="1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800" b="1">
                          <a:solidFill>
                            <a:srgbClr val="073763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Hortiterapia</a:t>
                      </a:r>
                      <a:endParaRPr sz="1800" b="1">
                        <a:solidFill>
                          <a:srgbClr val="073763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Anna Żelawska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524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Justyna Karasowska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000" b="1">
                          <a:solidFill>
                            <a:srgbClr val="073763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endParaRPr sz="1000" b="1">
                        <a:solidFill>
                          <a:srgbClr val="073763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B53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b="1">
                          <a:solidFill>
                            <a:srgbClr val="073763"/>
                          </a:solidFill>
                        </a:rPr>
                        <a:t> </a:t>
                      </a:r>
                      <a:endParaRPr b="1">
                        <a:solidFill>
                          <a:srgbClr val="073763"/>
                        </a:solidFill>
                      </a:endParaRPr>
                    </a:p>
                  </a:txBody>
                  <a:tcPr marL="68575" marR="68575" marT="91425" marB="91425">
                    <a:lnL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650" cap="flat" cmpd="sng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6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A86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60150" y="157575"/>
            <a:ext cx="8576400" cy="4941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3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Ewaluacja szkolenia </a:t>
            </a:r>
            <a:endParaRPr sz="30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Trening Balintowski</a:t>
            </a:r>
            <a:endParaRPr sz="2400">
              <a:solidFill>
                <a:srgbClr val="1F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 szkolenia 6 grudnia 2017 r.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Prowadząca szkolenie Katarzyna Owsiany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Liczba uczestników szkolenia: 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 dyrektorów + koordynator sieci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 b="1">
                <a:solidFill>
                  <a:srgbClr val="351C75"/>
                </a:solidFill>
              </a:rPr>
              <a:t>I. Organizacja szkolenia:</a:t>
            </a:r>
            <a:endParaRPr sz="1400" b="1">
              <a:solidFill>
                <a:srgbClr val="351C75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1.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Tematyka szkolenia dostosowana do zgłoszonych potrzeb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2.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Dostosowanie czasu trwania zajęć do potrzeb uczestników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3.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Przygotowanie materiałów dla uczestników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rgbClr val="351C75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9650" y="2764199"/>
            <a:ext cx="4683350" cy="237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 b="1"/>
              <a:t>II. Ocena pracy trenera:</a:t>
            </a:r>
            <a:endParaRPr sz="1400" b="1"/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1.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Przygotowanie merytoryczne(5,00).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2.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Realizacja celów szkolenia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3.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Sposób prowadzenia zajęć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4.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Odpowiadanie na potrzeby zgłaszane przez uczestników zgodne z tematyką szkolenia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400">
                <a:solidFill>
                  <a:srgbClr val="4A86E8"/>
                </a:solidFill>
              </a:rPr>
              <a:t>5.</a:t>
            </a:r>
            <a:r>
              <a:rPr lang="pl" sz="14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pl" sz="1400">
                <a:solidFill>
                  <a:srgbClr val="4A86E8"/>
                </a:solidFill>
              </a:rPr>
              <a:t>Merytoryczne opracowanie materiałów (5,0).</a:t>
            </a:r>
            <a:endParaRPr sz="1400">
              <a:solidFill>
                <a:srgbClr val="4A86E8"/>
              </a:solidFill>
            </a:endParaRP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9900FF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b="1">
              <a:solidFill>
                <a:srgbClr val="3D85C6"/>
              </a:solidFill>
            </a:endParaRPr>
          </a:p>
        </p:txBody>
      </p:sp>
      <p:pic>
        <p:nvPicPr>
          <p:cNvPr id="240" name="Shape 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6377" y="2892502"/>
            <a:ext cx="3713125" cy="209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Ankieta ewaluacyjna po szkoleniu </a:t>
            </a:r>
            <a:endParaRPr sz="2400"/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1">
              <a:solidFill>
                <a:srgbClr val="0B5394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4A86E8"/>
                </a:solidFill>
              </a:rPr>
              <a:t>III. Co było najmocniejszą stroną szkolenia?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4A86E8"/>
                </a:solidFill>
              </a:rPr>
              <a:t>Wypowiedzi uczestników szkolenia: zaangażowanie uczestników (1), zainspirowanie do pracy metodą (2), wzajemne słuchanie (2),  wiadomości które nabyłam (1), miła atmosfera (1), sprawna praca w grupie (1), ciekawy temat (1)</a:t>
            </a: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>
                <a:solidFill>
                  <a:srgbClr val="4A86E8"/>
                </a:solidFill>
              </a:rPr>
              <a:t>IV. Co było najsłabszą stroną szkolenia?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4A86E8"/>
                </a:solidFill>
              </a:rPr>
              <a:t>brak</a:t>
            </a:r>
            <a:endParaRPr sz="1800" b="1">
              <a:solidFill>
                <a:srgbClr val="4A86E8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548175" y="205974"/>
            <a:ext cx="8138700" cy="4039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0000FF"/>
                </a:solidFill>
              </a:rPr>
              <a:t>Dziękuję za pracę w sieci dyrektorskiej 2017</a:t>
            </a:r>
            <a:endParaRPr i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i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i="1">
                <a:solidFill>
                  <a:srgbClr val="0000FF"/>
                </a:solidFill>
              </a:rPr>
              <a:t>koordynator Jolanta Czuchnowska</a:t>
            </a:r>
            <a:endParaRPr sz="1800" i="1">
              <a:solidFill>
                <a:srgbClr val="0000FF"/>
              </a:solidFill>
            </a:endParaRP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173" y="0"/>
            <a:ext cx="3366826" cy="229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4472400" cy="4488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Mój potencjał-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wnoszę-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Moje oczekiwania...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3D85C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czasza balonu:</a:t>
            </a: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czym mogę się podzielić?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6D9EE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kosz: </a:t>
            </a:r>
            <a:endParaRPr sz="2400" i="1">
              <a:solidFill>
                <a:srgbClr val="6D9EE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moje oczekiwania...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6D9EE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balast:</a:t>
            </a: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mi przeszkadza ?</a:t>
            </a:r>
            <a:endParaRPr sz="24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Shape 56" descr="DSCF106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788" y="0"/>
            <a:ext cx="38576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05973"/>
            <a:ext cx="8229600" cy="1228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Wybieramy obszar: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Doskonalenie kompetencji  dyrektora </a:t>
            </a:r>
            <a:endParaRPr b="1" i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l" b="1" i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 zakresie zmian w prawie oświatowym </a:t>
            </a:r>
            <a:endParaRPr b="1" i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b="1" i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 związku z reformą oświaty</a:t>
            </a:r>
            <a:endParaRPr b="1" i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275" y="3004300"/>
            <a:ext cx="2891376" cy="192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Wybieramy tematykę szkoleń:</a:t>
            </a: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ln w="9525" cap="flat" cmpd="sng">
            <a:solidFill>
              <a:srgbClr val="4A86E8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 i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1.Zapoznanie ze zmianami w prawie oświatowym-nowe zapisy statutowe. Tworzenie Statutu.	</a:t>
            </a:r>
            <a:endParaRPr sz="2400" b="1" i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 i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2.Zapoznanie ze zmianami w prawie oświatowym. Wolontariat.</a:t>
            </a:r>
            <a:endParaRPr sz="2400" b="1" i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2400" b="1" i="1">
                <a:solidFill>
                  <a:srgbClr val="0B539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3.Efektywna w współpraca z rodzicami. Kompetencje rodziców i szkoły. Budowanie relacji szkoła-rodzic. Techniki mediacyjne.	</a:t>
            </a:r>
            <a:endParaRPr sz="2400" b="1" i="1">
              <a:solidFill>
                <a:srgbClr val="0B539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i="1">
                <a:solidFill>
                  <a:srgbClr val="0000FF"/>
                </a:solidFill>
              </a:rPr>
              <a:t>Pracujemy w “chmurze” Google</a:t>
            </a:r>
            <a:endParaRPr i="1">
              <a:solidFill>
                <a:srgbClr val="0000FF"/>
              </a:solidFill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351C75"/>
                </a:solidFill>
              </a:rPr>
              <a:t>Uzupełniamy listę kompetencji </a:t>
            </a:r>
            <a:endParaRPr>
              <a:solidFill>
                <a:srgbClr val="351C75"/>
              </a:solidFill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pl" sz="4800" b="1" i="1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Czym mogę się podzielić? </a:t>
            </a:r>
            <a:endParaRPr sz="4800" b="1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pl">
                <a:solidFill>
                  <a:srgbClr val="351C75"/>
                </a:solidFill>
              </a:rPr>
              <a:t>w celu utworzenia </a:t>
            </a:r>
            <a:r>
              <a:rPr lang="pl" b="1">
                <a:solidFill>
                  <a:srgbClr val="351C75"/>
                </a:solidFill>
              </a:rPr>
              <a:t>banku dobrych praktyk</a:t>
            </a:r>
            <a:r>
              <a:rPr lang="pl">
                <a:solidFill>
                  <a:srgbClr val="351C75"/>
                </a:solidFill>
              </a:rPr>
              <a:t> </a:t>
            </a:r>
            <a:r>
              <a:rPr lang="pl" b="1">
                <a:solidFill>
                  <a:srgbClr val="351C75"/>
                </a:solidFill>
              </a:rPr>
              <a:t>stosowanych w pracy dyrektora szkoły i przedszkola.</a:t>
            </a:r>
            <a:endParaRPr b="1">
              <a:solidFill>
                <a:srgbClr val="351C75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7850" y="1412225"/>
            <a:ext cx="8661000" cy="2988900"/>
          </a:xfrm>
          <a:prstGeom prst="rect">
            <a:avLst/>
          </a:prstGeom>
          <a:solidFill>
            <a:srgbClr val="C9DAF8"/>
          </a:solidFill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 i="1">
              <a:solidFill>
                <a:srgbClr val="FF00FF"/>
              </a:solidFill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 i="1">
                <a:solidFill>
                  <a:srgbClr val="FF00FF"/>
                </a:solidFill>
              </a:rPr>
              <a:t>29 czerwca 2017 r.</a:t>
            </a:r>
            <a:r>
              <a:rPr lang="pl" sz="2400">
                <a:solidFill>
                  <a:srgbClr val="FF00FF"/>
                </a:solidFill>
              </a:rPr>
              <a:t> </a:t>
            </a:r>
            <a:endParaRPr sz="2400">
              <a:solidFill>
                <a:srgbClr val="FF00FF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Zapoznanie ze zmianami w prawie oświatowym. </a:t>
            </a:r>
            <a:endParaRPr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Nowe zapisy statutowe. Tworzenie Statutu</a:t>
            </a:r>
            <a:endParaRPr sz="24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225" y="410675"/>
            <a:ext cx="20764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0E3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60150" y="157575"/>
            <a:ext cx="8576400" cy="4941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3000" i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Ewaluacja szkolenia </a:t>
            </a:r>
            <a:endParaRPr sz="3000" i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rgbClr val="1F497D"/>
                </a:solidFill>
                <a:latin typeface="Comic Sans MS"/>
                <a:ea typeface="Comic Sans MS"/>
                <a:cs typeface="Comic Sans MS"/>
                <a:sym typeface="Comic Sans MS"/>
              </a:rPr>
              <a:t>Zapoznanie ze zmianami w prawie oświatowym-nowe zapisy statutowe. Tworzenie Statutu.</a:t>
            </a:r>
            <a:endParaRPr sz="1800">
              <a:solidFill>
                <a:srgbClr val="1F497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3000" i="1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Termin szkolenia 29 czerwca 2017 r.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Prowadzący szkolenie Danuta Skrzypek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Liczba uczestników szkolenia: </a:t>
            </a:r>
            <a:endParaRPr sz="30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3000">
                <a:solidFill>
                  <a:srgbClr val="4A86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 dyrektorów + koordynator sieci</a:t>
            </a:r>
            <a:endParaRPr sz="3000">
              <a:solidFill>
                <a:srgbClr val="4A86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ight 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Pokaz na ekranie (16:9)</PresentationFormat>
  <Paragraphs>287</Paragraphs>
  <Slides>36</Slides>
  <Notes>36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7" baseType="lpstr">
      <vt:lpstr>Light Gradient</vt:lpstr>
      <vt:lpstr>SIEĆ DYREKTORSKA</vt:lpstr>
      <vt:lpstr>31 maja 2017r.      Spotkanie diagnostyczne</vt:lpstr>
      <vt:lpstr>Prezentacja programu PowerPoint</vt:lpstr>
      <vt:lpstr>Mój potencjał- Co wnoszę- Moje oczekiwania...  czasza balonu:  czym mogę się podzielić? kosz:  moje oczekiwania... balast:  co mi przeszkadza ?</vt:lpstr>
      <vt:lpstr>Wybieramy obszar: </vt:lpstr>
      <vt:lpstr>Wybieramy tematykę szkoleń:</vt:lpstr>
      <vt:lpstr>Pracujemy w “chmurze” Google</vt:lpstr>
      <vt:lpstr>   29 czerwca 2017 r.  Zapoznanie ze zmianami w prawie oświatowym.  Nowe zapisy statutowe. Tworzenie Statutu</vt:lpstr>
      <vt:lpstr>  Ewaluacja szkolenia  Zapoznanie ze zmianami w prawie oświatowym-nowe zapisy statutowe. Tworzenie Statutu.  Termin szkolenia 29 czerwca 2017 r. Prowadzący szkolenie Danuta Skrzypek Liczba uczestników szkolenia:  15 dyrektorów + koordynator sieci </vt:lpstr>
      <vt:lpstr>Ankieta ewaluacyjna po szkoleniu </vt:lpstr>
      <vt:lpstr>Ankieta ewaluacyjna po szkoleniu </vt:lpstr>
      <vt:lpstr>Ankieta ewaluacyjna po szkoleniu </vt:lpstr>
      <vt:lpstr>Szanowni Państwo Dyrektorzy Szkół i Przedszkoli,</vt:lpstr>
      <vt:lpstr>Szanowni Państwo Dyrektorzy Szkół i Przedszkoli,</vt:lpstr>
      <vt:lpstr>   30 sierpnia 2017 r.  Zapoznanie ze zmianami w prawie oświatowym. Wolontariat.</vt:lpstr>
      <vt:lpstr>  Ewaluacja szkolenia  Zapoznanie ze zmianami w prawie oświatowym. Wolontariat.  Termin szkolenia 30 sierpnia 2017 r. Prowadzący szkolenie Iwona Słocka Liczba uczestników szkolenia:  11 dyrektorów + koordynator sieci </vt:lpstr>
      <vt:lpstr>Ankieta ewaluacyjna po szkoleniu </vt:lpstr>
      <vt:lpstr>Ankieta ewaluacyjna po szkoleniu </vt:lpstr>
      <vt:lpstr>Ankieta ewaluacyjna po szkoleniu </vt:lpstr>
      <vt:lpstr>   20 września 2017 r.  Efektywna w współpraca z rodzicami. Kompetencje rodziców  i szkoły. Budowanie relacji szkoła-rodzic. Techniki mediacyjne</vt:lpstr>
      <vt:lpstr>  Ewaluacja szkolenia  Efektywna w współpraca z rodzicami. Kompetencje rodziców i szkoły. Budowanie relacji szkoła-rodzic. Techniki mediacyjne  Termin szkolenia 20 września 2017 r. Prowadzący szkolenie Radosław Świergosz Liczba uczestników szkolenia:  18 dyrektorów + koordynator sieci </vt:lpstr>
      <vt:lpstr>Ankieta ewaluacyjna po szkoleniu </vt:lpstr>
      <vt:lpstr>Ankieta ewaluacyjna po szkoleniu </vt:lpstr>
      <vt:lpstr>Ankieta ewaluacyjna po szkoleniu </vt:lpstr>
      <vt:lpstr>   25 października 2017 r.  Dzielenie się dobrymi praktykami ZAPRASZAM SERDECZNIE!</vt:lpstr>
      <vt:lpstr>Prezentacja programu PowerPoint</vt:lpstr>
      <vt:lpstr>   15 listopada 2017 r.  Dzielenie się dobrymi praktykami ZAPRASZAM SERDECZNIE!</vt:lpstr>
      <vt:lpstr>Prezentacja programu PowerPoint</vt:lpstr>
      <vt:lpstr>   6 grudnia 2017 r.  Dzielenie się dobrymi praktykami Podsumowanie pracy sieci ZAPRASZAM SERDECZNIE!</vt:lpstr>
      <vt:lpstr>   6 grudnia 2017 r.  spotkanie sieci</vt:lpstr>
      <vt:lpstr>Prezentacja programu PowerPoint</vt:lpstr>
      <vt:lpstr>  Ewaluacja szkolenia  Trening Balintowski  Termin szkolenia 6 grudnia 2017 r. Prowadząca szkolenie Katarzyna Owsiany Liczba uczestników szkolenia:  10 dyrektorów + koordynator sieci </vt:lpstr>
      <vt:lpstr>Ankieta ewaluacyjna po szkoleniu </vt:lpstr>
      <vt:lpstr>Ankieta ewaluacyjna po szkoleniu </vt:lpstr>
      <vt:lpstr>Ankieta ewaluacyjna po szkoleniu </vt:lpstr>
      <vt:lpstr>Dziękuję za pracę w sieci dyrektorskiej 2017  koordynator Jolanta Czuchnowska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SIEĆ DYREKTORSKA</dc:title>
  <dc:creator>pc2016</dc:creator>
  <cp:lastModifiedBy>pc2016</cp:lastModifiedBy>
  <cp:revision>1</cp:revision>
  <dcterms:modified xsi:type="dcterms:W3CDTF">2018-01-13T20:45:02Z</dcterms:modified>
</cp:coreProperties>
</file>